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66D0128D-03CC-4D31-9186-0AD64960DEDE}" type="datetimeFigureOut">
              <a:rPr lang="ar-EG" smtClean="0"/>
              <a:pPr/>
              <a:t>28/01/1437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CC6B08DF-B495-4A96-B032-2D2EFDD64609}"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66D0128D-03CC-4D31-9186-0AD64960DEDE}" type="datetimeFigureOut">
              <a:rPr lang="ar-EG" smtClean="0"/>
              <a:pPr/>
              <a:t>28/01/1437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CC6B08DF-B495-4A96-B032-2D2EFDD64609}"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66D0128D-03CC-4D31-9186-0AD64960DEDE}" type="datetimeFigureOut">
              <a:rPr lang="ar-EG" smtClean="0"/>
              <a:pPr/>
              <a:t>28/01/1437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CC6B08DF-B495-4A96-B032-2D2EFDD64609}"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66D0128D-03CC-4D31-9186-0AD64960DEDE}" type="datetimeFigureOut">
              <a:rPr lang="ar-EG" smtClean="0"/>
              <a:pPr/>
              <a:t>28/01/1437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CC6B08DF-B495-4A96-B032-2D2EFDD64609}"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D0128D-03CC-4D31-9186-0AD64960DEDE}" type="datetimeFigureOut">
              <a:rPr lang="ar-EG" smtClean="0"/>
              <a:pPr/>
              <a:t>28/01/1437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CC6B08DF-B495-4A96-B032-2D2EFDD64609}"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66D0128D-03CC-4D31-9186-0AD64960DEDE}" type="datetimeFigureOut">
              <a:rPr lang="ar-EG" smtClean="0"/>
              <a:pPr/>
              <a:t>28/01/1437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CC6B08DF-B495-4A96-B032-2D2EFDD64609}"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66D0128D-03CC-4D31-9186-0AD64960DEDE}" type="datetimeFigureOut">
              <a:rPr lang="ar-EG" smtClean="0"/>
              <a:pPr/>
              <a:t>28/01/1437</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CC6B08DF-B495-4A96-B032-2D2EFDD64609}"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66D0128D-03CC-4D31-9186-0AD64960DEDE}" type="datetimeFigureOut">
              <a:rPr lang="ar-EG" smtClean="0"/>
              <a:pPr/>
              <a:t>28/01/1437</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CC6B08DF-B495-4A96-B032-2D2EFDD64609}"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D0128D-03CC-4D31-9186-0AD64960DEDE}" type="datetimeFigureOut">
              <a:rPr lang="ar-EG" smtClean="0"/>
              <a:pPr/>
              <a:t>28/01/1437</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CC6B08DF-B495-4A96-B032-2D2EFDD64609}"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D0128D-03CC-4D31-9186-0AD64960DEDE}" type="datetimeFigureOut">
              <a:rPr lang="ar-EG" smtClean="0"/>
              <a:pPr/>
              <a:t>28/01/1437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CC6B08DF-B495-4A96-B032-2D2EFDD64609}"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D0128D-03CC-4D31-9186-0AD64960DEDE}" type="datetimeFigureOut">
              <a:rPr lang="ar-EG" smtClean="0"/>
              <a:pPr/>
              <a:t>28/01/1437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CC6B08DF-B495-4A96-B032-2D2EFDD64609}"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6D0128D-03CC-4D31-9186-0AD64960DEDE}" type="datetimeFigureOut">
              <a:rPr lang="ar-EG" smtClean="0"/>
              <a:pPr/>
              <a:t>28/01/1437</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C6B08DF-B495-4A96-B032-2D2EFDD64609}"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حادثة فاشودة ونهاية النزاع البريطاني الفرنسي في أفريقيا </a:t>
            </a:r>
            <a:endParaRPr lang="ar-EG" dirty="0"/>
          </a:p>
        </p:txBody>
      </p:sp>
      <p:sp>
        <p:nvSpPr>
          <p:cNvPr id="3" name="Content Placeholder 2"/>
          <p:cNvSpPr>
            <a:spLocks noGrp="1"/>
          </p:cNvSpPr>
          <p:nvPr>
            <p:ph idx="1"/>
          </p:nvPr>
        </p:nvSpPr>
        <p:spPr/>
        <p:txBody>
          <a:bodyPr>
            <a:normAutofit fontScale="92500"/>
          </a:bodyPr>
          <a:lstStyle/>
          <a:p>
            <a:pPr algn="just"/>
            <a:r>
              <a:rPr lang="ar-EG" dirty="0" smtClean="0"/>
              <a:t>مع بداية عام 1896 بات واضحا للحكومة البريطانية أن التهديد الفرنسي لمناطق نفوذها فى حوض النيل أوشك أن يقع ، وأنه لابد من حدوث شيء أكبر من الاعتماد على المحالفات . </a:t>
            </a:r>
          </a:p>
          <a:p>
            <a:pPr algn="just"/>
            <a:r>
              <a:rPr lang="ar-EG" dirty="0" smtClean="0"/>
              <a:t>ففي مارس 1896 أعطت الحكومة البريطانية القوات المصرية سلطة التقدم نحو السودان . وهذا الاجراء يمكن بحث أسبابه في ظل العلاقات بين الدول الأوربية الكبرى ، إذ ليس له علاقة خاصة بالموقف في الدولة المهدية ، كما أن هذا الإجراء لم يتخذ أساسا من أجل تحقيق مزايا يمكن أن تعود على مصر من استرداد السودان ، والتى لم تكن في الحسبان في هذه المرحلة . </a:t>
            </a:r>
            <a:endParaRPr lang="ar-E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رد فعل بريطانيا </a:t>
            </a:r>
            <a:endParaRPr lang="ar-EG" dirty="0"/>
          </a:p>
        </p:txBody>
      </p:sp>
      <p:sp>
        <p:nvSpPr>
          <p:cNvPr id="3" name="Content Placeholder 2"/>
          <p:cNvSpPr>
            <a:spLocks noGrp="1"/>
          </p:cNvSpPr>
          <p:nvPr>
            <p:ph idx="1"/>
          </p:nvPr>
        </p:nvSpPr>
        <p:spPr/>
        <p:txBody>
          <a:bodyPr/>
          <a:lstStyle/>
          <a:p>
            <a:r>
              <a:rPr lang="ar-EG" dirty="0" smtClean="0"/>
              <a:t>كان رد فعل هذا الحدث على السياسة البريطانية قويا وعكر صفو الابتهاج العام . وشنت الصحف البريطانية حملة على السياسة الفرنسية ، ومن حين لآخر كانت هناك بعض الصحف تنقد فرنسا بلهجة حادة وعبارات قاسية ، فوصفت قوات مارشان بأنها عصابة من المغيرين ، واعتبر البريطانيون بعثة مارشان عملا عدائيا موجها إلى بريطانيا وأن مارشان يعتبر دخيلا ويجب طرده ، ولو أدى الأمر إلى حدوث حرب مع فرنسا . </a:t>
            </a:r>
            <a:endParaRPr lang="ar-E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إجماع الأحزاب البريطانية </a:t>
            </a:r>
            <a:endParaRPr lang="ar-EG" dirty="0"/>
          </a:p>
        </p:txBody>
      </p:sp>
      <p:sp>
        <p:nvSpPr>
          <p:cNvPr id="3" name="Content Placeholder 2"/>
          <p:cNvSpPr>
            <a:spLocks noGrp="1"/>
          </p:cNvSpPr>
          <p:nvPr>
            <p:ph idx="1"/>
          </p:nvPr>
        </p:nvSpPr>
        <p:spPr/>
        <p:txBody>
          <a:bodyPr/>
          <a:lstStyle/>
          <a:p>
            <a:pPr algn="just"/>
            <a:r>
              <a:rPr lang="ar-EG" dirty="0" smtClean="0"/>
              <a:t>كان إجماع الأحزاب البريطانية يعادل إجماع الصحف في موقفها من حملة فاشودة . ووضع الأحرار والاتحاديون والمحافظون أنفسهم تحت تصرف الحكومة وطالبوا مجلس الوزراء باتخاذ موقف حازم تجاه تصرفات السياسة الفرنسية في أعالي النيل . فأصبح من المؤكد أن حكومة جلالة الملك لن تقبل بقاء مارشان في فاشودة ولن توافق على التخلي عن حقوق مصر في استعادة جميع البلاد التى كانت تخضع لسيادة السلطان العثماني . </a:t>
            </a:r>
            <a:endParaRPr lang="ar-E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توجه كتشنر إلى فاشودة </a:t>
            </a:r>
            <a:endParaRPr lang="ar-EG" dirty="0"/>
          </a:p>
        </p:txBody>
      </p:sp>
      <p:sp>
        <p:nvSpPr>
          <p:cNvPr id="3" name="Content Placeholder 2"/>
          <p:cNvSpPr>
            <a:spLocks noGrp="1"/>
          </p:cNvSpPr>
          <p:nvPr>
            <p:ph idx="1"/>
          </p:nvPr>
        </p:nvSpPr>
        <p:spPr/>
        <p:txBody>
          <a:bodyPr/>
          <a:lstStyle/>
          <a:p>
            <a:pPr algn="just"/>
            <a:r>
              <a:rPr lang="ar-EG" dirty="0" smtClean="0"/>
              <a:t>وهكذا كان واضحا أن الحكومة البريطانية لن تتزحزح قيد أنملة عن التمسك بحقوقها في حوض النيل ، فصدرت الأوامر إلى كتشنر بالتوجه إلى فاشودة ، وأكد كرومر لكتشنر بأن يتحاشى أى صدام مع إمبراطور الحبشة منليك . وإقناع مارشان بأن وجوده في وادى النيل اعتداء على حقوق كل من بريطانيا والخديوى .  </a:t>
            </a:r>
            <a:endParaRPr lang="ar-E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مسألة فاشودة </a:t>
            </a:r>
            <a:endParaRPr lang="ar-EG" dirty="0"/>
          </a:p>
        </p:txBody>
      </p:sp>
      <p:sp>
        <p:nvSpPr>
          <p:cNvPr id="3" name="Content Placeholder 2"/>
          <p:cNvSpPr>
            <a:spLocks noGrp="1"/>
          </p:cNvSpPr>
          <p:nvPr>
            <p:ph idx="1"/>
          </p:nvPr>
        </p:nvSpPr>
        <p:spPr/>
        <p:txBody>
          <a:bodyPr/>
          <a:lstStyle/>
          <a:p>
            <a:r>
              <a:rPr lang="ar-EG" dirty="0" smtClean="0"/>
              <a:t>وعندما تأكد للحكومة الفرنسية أن هناك أنه سوف يكون هناك لقاء بين بعثة مارشان والقوات البريطانية – المصرية بقيادة كتشنر ويحدث ما لا يحمد عقباه قرر وزير الخارجية الفرنسي دلكاسيه الدخول في مفاوضات مع بريطانيا لحل مسألة فاشودة سلما . مما جعل السفير الفرنسي في لندن بناء على تعليمات من حكومته يعلن استعداد فرنسا لسحب بعثة مارشان لعدم أهمية فاشودة للأملاك الفرنسية في أفريقيا . وبالفعل صدرت الأوامر لمارشان بالانسحاب ببعثته في ديسمبر 1898 . </a:t>
            </a:r>
            <a:endParaRPr lang="ar-E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تسوية عام 1899 </a:t>
            </a:r>
            <a:endParaRPr lang="ar-EG" dirty="0"/>
          </a:p>
        </p:txBody>
      </p:sp>
      <p:sp>
        <p:nvSpPr>
          <p:cNvPr id="3" name="Content Placeholder 2"/>
          <p:cNvSpPr>
            <a:spLocks noGrp="1"/>
          </p:cNvSpPr>
          <p:nvPr>
            <p:ph idx="1"/>
          </p:nvPr>
        </p:nvSpPr>
        <p:spPr/>
        <p:txBody>
          <a:bodyPr/>
          <a:lstStyle/>
          <a:p>
            <a:pPr algn="just"/>
            <a:r>
              <a:rPr lang="ar-EG" dirty="0" smtClean="0"/>
              <a:t>تم احتواء الأزمة بين فرنسا وبريطانيا بتسوية 21 مارس 1899 التى وقعها سالزبري وكامبون السفير الفرنسي في لندن وبمقتضاها اعترفت الحكومة الفرنسية بحقوق مصر وبريطانيا في وادى النيل كله ، بينما تم اطلاق يد فرنسا في المناطق الواقعة غرب النهر . وبالتالي حصلت بريطانيا من هذا الاتفاق على كل ما كانت تتمناه لنفسها ولمصر وهو الاحتفاظ بوحدة وادى النيل كمنطقة نفوذ أنجلو مصرية . وبذلك انتهت مرحلة التنافس الدولي بين بريطانيا وفرنسا في حوض النيل والتى استمرت فترة طويلة . </a:t>
            </a:r>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هزيمة الإيطاليين </a:t>
            </a:r>
            <a:endParaRPr lang="ar-EG" dirty="0"/>
          </a:p>
        </p:txBody>
      </p:sp>
      <p:sp>
        <p:nvSpPr>
          <p:cNvPr id="3" name="Content Placeholder 2"/>
          <p:cNvSpPr>
            <a:spLocks noGrp="1"/>
          </p:cNvSpPr>
          <p:nvPr>
            <p:ph idx="1"/>
          </p:nvPr>
        </p:nvSpPr>
        <p:spPr/>
        <p:txBody>
          <a:bodyPr>
            <a:normAutofit fontScale="85000" lnSpcReduction="20000"/>
          </a:bodyPr>
          <a:lstStyle/>
          <a:p>
            <a:pPr algn="just"/>
            <a:r>
              <a:rPr lang="ar-EG" dirty="0" smtClean="0"/>
              <a:t>كانت هزيمة الإيطاليين في عدوة في مارس 1896 سببا في صدور قرار الحكومة البريطانية حيث شعر الإيطاليون بالخطر الذى يهددهم من جانب الأحباش وأنصار المهدية أيضا . فأجمعت الآراء البريطانية على مساعدة إيطاليا حيث إن هزيمتهم فى كسلا كانت نتيجتها الحتمية ازدياد قوة المهدية بين القبائل في المنطقة ، وبالتالي تلحق الأضرار بالمصالح البريطانية . </a:t>
            </a:r>
          </a:p>
          <a:p>
            <a:pPr algn="just"/>
            <a:r>
              <a:rPr lang="ar-EG" dirty="0" smtClean="0"/>
              <a:t>كما أن شعور بريطانيا بالخطر من قيام تحالف بين فرنسا وأثيوبيا لتحقيق أطماع مشتركة في السودان . </a:t>
            </a:r>
          </a:p>
          <a:p>
            <a:pPr algn="just"/>
            <a:r>
              <a:rPr lang="ar-EG" dirty="0" smtClean="0"/>
              <a:t>الاتصالات التى تمت بين أثيوبيا وأنصار المهدية لعقد تحالف بين منليك والخليفة عبد الله التعايشي لمواجهة الأخطار المشتركة . كل ذلك دفع بريطانيا إلى ضرورة اتخاذ قرار باسترداد السودان لإزالة أى خطر قد يهددها من جانب دولتين إحداهما أوربية والأخرى أفريقية . </a:t>
            </a:r>
          </a:p>
          <a:p>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مصالح بريطانيا في مصر والسودان </a:t>
            </a:r>
            <a:endParaRPr lang="ar-EG" dirty="0"/>
          </a:p>
        </p:txBody>
      </p:sp>
      <p:sp>
        <p:nvSpPr>
          <p:cNvPr id="3" name="Content Placeholder 2"/>
          <p:cNvSpPr>
            <a:spLocks noGrp="1"/>
          </p:cNvSpPr>
          <p:nvPr>
            <p:ph idx="1"/>
          </p:nvPr>
        </p:nvSpPr>
        <p:spPr/>
        <p:txBody>
          <a:bodyPr/>
          <a:lstStyle/>
          <a:p>
            <a:r>
              <a:rPr lang="ar-EG" dirty="0" smtClean="0"/>
              <a:t>ومن العوامل المهمة التى دفعت بريطانيا إلى اتخاذ القرار المفاجئ باستعادة السودان ، مصالحها الحقيقية في السودان والتى كانت كثيرة محلية وعالمية . فبريطانيا قوة إمبريالية قيادية في العالم ومصالحها الاستعمارية الكبرى وبخاصة في أفريقيا معروفة جيدا ، ونتيجة لمركزها وأهدافها كان لبريطانيا وما زال مصالح سياسية واستراتيجية في مصر والسودان . </a:t>
            </a:r>
            <a:endParaRPr lang="ar-E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نظرة بريطانيا إلى مصر </a:t>
            </a:r>
            <a:endParaRPr lang="ar-EG" dirty="0"/>
          </a:p>
        </p:txBody>
      </p:sp>
      <p:sp>
        <p:nvSpPr>
          <p:cNvPr id="3" name="Content Placeholder 2"/>
          <p:cNvSpPr>
            <a:spLocks noGrp="1"/>
          </p:cNvSpPr>
          <p:nvPr>
            <p:ph idx="1"/>
          </p:nvPr>
        </p:nvSpPr>
        <p:spPr/>
        <p:txBody>
          <a:bodyPr>
            <a:normAutofit fontScale="92500" lnSpcReduction="10000"/>
          </a:bodyPr>
          <a:lstStyle/>
          <a:p>
            <a:pPr algn="just"/>
            <a:r>
              <a:rPr lang="ar-EG" dirty="0" smtClean="0"/>
              <a:t>غيرت الحكومة البريطانية سياستها تدريجيا نحو احتلال مصر ، فبعد أن كانت النظرة إلى هذا الاحتلال على أنه إجراء مؤقت أصبحت بريطانيا تنظر إليه على أنه إجراء مستديم ، أو على الأقل احتلال سوف يطول أمده أكثر من المدة التى كانت مقررة له ، ولقد ارتبط بقاء الاحتلال من وجهة النظر البريطانية بضرورة أن تتوفر الأسباب الكفيلة بانعاش مصر اقتصاديا ، وهذا لا يتأتى إلا بارتباط السودان بمصر حتى لا تقع السودان في يد دولة معارضة لمصر مما يهدد سلامة مصر وأمنها وتتحكم في مياه النيل ، فتؤدى أعمال الري التى يتوقف عليها توفير الاستقرار الاقتصادى لمصر . </a:t>
            </a:r>
            <a:endParaRPr lang="ar-E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ظهور الولايات المتحدة الأمريكية </a:t>
            </a:r>
            <a:endParaRPr lang="ar-EG" dirty="0"/>
          </a:p>
        </p:txBody>
      </p:sp>
      <p:sp>
        <p:nvSpPr>
          <p:cNvPr id="3" name="Content Placeholder 2"/>
          <p:cNvSpPr>
            <a:spLocks noGrp="1"/>
          </p:cNvSpPr>
          <p:nvPr>
            <p:ph idx="1"/>
          </p:nvPr>
        </p:nvSpPr>
        <p:spPr/>
        <p:txBody>
          <a:bodyPr/>
          <a:lstStyle/>
          <a:p>
            <a:pPr algn="just"/>
            <a:r>
              <a:rPr lang="ar-EG" dirty="0" smtClean="0"/>
              <a:t>ظهور الولايات المتحدة الأمريكية كقوة كبرى بإمكانياتها الأفضل تبدو أكثر مقدرة من بريطانيا في السيطرة على الأسواق ، فكان ذلك عاملا مؤثرا على القرار البريطاني في إعادة غزو السودان وتحقيق أهدافها الاقتصادية من هذا الغزو ، التى تتمثل في الاحتفاظ بالسودان كمصدر للمواد الخام الرخيصة من أجل الصناعات البريطانية ، وكميدان يستوعب المنتجات الصناعية البريطانية والاستثمارات </a:t>
            </a:r>
          </a:p>
          <a:p>
            <a:pPr algn="just"/>
            <a:r>
              <a:rPr lang="ar-EG" dirty="0" smtClean="0"/>
              <a:t>ولاستغلال المهارات البريطانية فنيا وإداريا . </a:t>
            </a:r>
            <a:endParaRPr lang="ar-E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السباق البريطاني الفرنسي </a:t>
            </a:r>
            <a:endParaRPr lang="ar-EG" dirty="0"/>
          </a:p>
        </p:txBody>
      </p:sp>
      <p:sp>
        <p:nvSpPr>
          <p:cNvPr id="3" name="Content Placeholder 2"/>
          <p:cNvSpPr>
            <a:spLocks noGrp="1"/>
          </p:cNvSpPr>
          <p:nvPr>
            <p:ph idx="1"/>
          </p:nvPr>
        </p:nvSpPr>
        <p:spPr/>
        <p:txBody>
          <a:bodyPr/>
          <a:lstStyle/>
          <a:p>
            <a:pPr algn="just"/>
            <a:r>
              <a:rPr lang="ar-EG" dirty="0" smtClean="0"/>
              <a:t>تجمعت تلك الأسباب مع السبب الرئيسي وهو السباق البريطاني الفرنسي للوصول إلى آعالي النيل في استعادة السودان ، على الرغم من أن كرومر كان معارضا لمسألة إعادة فتح السودان بحجة عدم إرهاق مصر ماليا ، لكنه اعترف بأن وجود الفرنسيين في آعالي النيل وقيام القوات الفرنسية باحتلال فاشودة دفعه إلى تغيير وجهة نظره بشأن مسألة استرداد السودان ، فالأنباء التى وصلت إلى الحكومة البريطانية عن قيام حملة مارشان لاحتلال مركز على النيل كانت سببا قويا بقيادة حملة بإعادة السودان . </a:t>
            </a:r>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حملة كتشنر 1896</a:t>
            </a:r>
            <a:endParaRPr lang="ar-EG" dirty="0"/>
          </a:p>
        </p:txBody>
      </p:sp>
      <p:sp>
        <p:nvSpPr>
          <p:cNvPr id="3" name="Content Placeholder 2"/>
          <p:cNvSpPr>
            <a:spLocks noGrp="1"/>
          </p:cNvSpPr>
          <p:nvPr>
            <p:ph idx="1"/>
          </p:nvPr>
        </p:nvSpPr>
        <p:spPr/>
        <p:txBody>
          <a:bodyPr/>
          <a:lstStyle/>
          <a:p>
            <a:pPr algn="just"/>
            <a:r>
              <a:rPr lang="ar-EG" dirty="0" smtClean="0"/>
              <a:t>قررت الحكومة البريطانية غزو السودان فأسندت قيادة الحملة المكونة من قوات مصرية وهندية إلى السير هربرت كتشنر سردار الجيش المصرى ، وتمكنت هذه القوات من الاستيلاء على المدن السودانية الواحدة تلو الأخرى . </a:t>
            </a:r>
            <a:r>
              <a:rPr lang="ar-EG" smtClean="0"/>
              <a:t>ودخل كتشنر أم درمان بعد هزيمة قوات المهدية بقيادة التعايشي الذى قتل في معركة جديد 1899 وبمقتله انتهت الدولة المهدية ونم استرداد السودان . </a:t>
            </a:r>
            <a:endParaRPr lang="ar-EG"/>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مشاكل استرداد السودان </a:t>
            </a:r>
            <a:endParaRPr lang="ar-EG" dirty="0"/>
          </a:p>
        </p:txBody>
      </p:sp>
      <p:sp>
        <p:nvSpPr>
          <p:cNvPr id="3" name="Content Placeholder 2"/>
          <p:cNvSpPr>
            <a:spLocks noGrp="1"/>
          </p:cNvSpPr>
          <p:nvPr>
            <p:ph idx="1"/>
          </p:nvPr>
        </p:nvSpPr>
        <p:spPr/>
        <p:txBody>
          <a:bodyPr/>
          <a:lstStyle/>
          <a:p>
            <a:r>
              <a:rPr lang="ar-EG" dirty="0" smtClean="0"/>
              <a:t>غير أن مشاكل السودان لم تنته بهزيمة أنصار المهدية في أم درمان بل كان أمام كتشنر واجب آخر لا يقل في أهميته عن هزيمة القوات المهدية وهو الوصول بأسرع ما يمكن إلى فاشودة . بسبب وصول قوات فرنسية بقيادة مارشان إلى فاشودة ورفع العلم الفرنسي عليها . </a:t>
            </a:r>
          </a:p>
          <a:p>
            <a:endParaRPr lang="ar-E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دوافع فرنسا من إرسال حملة مارشان </a:t>
            </a:r>
            <a:endParaRPr lang="ar-EG" dirty="0"/>
          </a:p>
        </p:txBody>
      </p:sp>
      <p:sp>
        <p:nvSpPr>
          <p:cNvPr id="3" name="Content Placeholder 2"/>
          <p:cNvSpPr>
            <a:spLocks noGrp="1"/>
          </p:cNvSpPr>
          <p:nvPr>
            <p:ph idx="1"/>
          </p:nvPr>
        </p:nvSpPr>
        <p:spPr/>
        <p:txBody>
          <a:bodyPr>
            <a:normAutofit lnSpcReduction="10000"/>
          </a:bodyPr>
          <a:lstStyle/>
          <a:p>
            <a:r>
              <a:rPr lang="ar-EG" dirty="0" smtClean="0"/>
              <a:t>1- إقامة مركز في فاشودة تتخذه نقطة رئيسية لربط أقاليمها في الشرق بأقاليمها في غرب أفريقيا . </a:t>
            </a:r>
          </a:p>
          <a:p>
            <a:r>
              <a:rPr lang="ar-EG" dirty="0" smtClean="0"/>
              <a:t>2- أهمية السيطرة على النيل وبخاصة أجزاؤه العليا . </a:t>
            </a:r>
          </a:p>
          <a:p>
            <a:r>
              <a:rPr lang="ar-EG" dirty="0" smtClean="0"/>
              <a:t>3- إجبار بريطانيا على الوصول إلى اتفاق بشأن المسألة المصرية . </a:t>
            </a:r>
          </a:p>
          <a:p>
            <a:r>
              <a:rPr lang="ar-EG" dirty="0" smtClean="0"/>
              <a:t>4- أن مصلحة فرنسا تقتضي البقاء في هذا الإقليم بين النيل الأبيض والسوباط ، لكى تجبر بريطانيا على الدخول في مفاوضات معها من أجل وضع التدابير المناسبة بشأن مستقبل مصر . </a:t>
            </a:r>
            <a:endParaRPr lang="ar-EG"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1069</Words>
  <Application>Microsoft Office PowerPoint</Application>
  <PresentationFormat>On-screen Show (4:3)</PresentationFormat>
  <Paragraphs>35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حادثة فاشودة ونهاية النزاع البريطاني الفرنسي في أفريقيا </vt:lpstr>
      <vt:lpstr>هزيمة الإيطاليين </vt:lpstr>
      <vt:lpstr>مصالح بريطانيا في مصر والسودان </vt:lpstr>
      <vt:lpstr>نظرة بريطانيا إلى مصر </vt:lpstr>
      <vt:lpstr>ظهور الولايات المتحدة الأمريكية </vt:lpstr>
      <vt:lpstr>السباق البريطاني الفرنسي </vt:lpstr>
      <vt:lpstr>حملة كتشنر 1896</vt:lpstr>
      <vt:lpstr>مشاكل استرداد السودان </vt:lpstr>
      <vt:lpstr>دوافع فرنسا من إرسال حملة مارشان </vt:lpstr>
      <vt:lpstr>رد فعل بريطانيا </vt:lpstr>
      <vt:lpstr>إجماع الأحزاب البريطانية </vt:lpstr>
      <vt:lpstr>توجه كتشنر إلى فاشودة </vt:lpstr>
      <vt:lpstr>مسألة فاشودة </vt:lpstr>
      <vt:lpstr>تسوية عام 1899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حادثة فاشودة ونهاية النزاع البريطاني الفرنسي في أفريقيا</dc:title>
  <dc:creator>m</dc:creator>
  <cp:lastModifiedBy>m</cp:lastModifiedBy>
  <cp:revision>25</cp:revision>
  <dcterms:created xsi:type="dcterms:W3CDTF">2015-11-09T15:32:36Z</dcterms:created>
  <dcterms:modified xsi:type="dcterms:W3CDTF">2015-11-10T09:42:00Z</dcterms:modified>
</cp:coreProperties>
</file>